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65" r:id="rId5"/>
    <p:sldId id="308" r:id="rId6"/>
    <p:sldId id="318" r:id="rId7"/>
    <p:sldId id="319" r:id="rId8"/>
    <p:sldId id="310" r:id="rId9"/>
    <p:sldId id="321" r:id="rId10"/>
    <p:sldId id="330" r:id="rId11"/>
    <p:sldId id="324" r:id="rId12"/>
    <p:sldId id="328" r:id="rId13"/>
    <p:sldId id="325" r:id="rId14"/>
    <p:sldId id="322" r:id="rId15"/>
    <p:sldId id="326" r:id="rId16"/>
    <p:sldId id="327" r:id="rId17"/>
    <p:sldId id="329" r:id="rId18"/>
    <p:sldId id="331" r:id="rId19"/>
    <p:sldId id="323" r:id="rId20"/>
    <p:sldId id="333" r:id="rId21"/>
  </p:sldIdLst>
  <p:sldSz cx="12188825"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59" autoAdjust="0"/>
  </p:normalViewPr>
  <p:slideViewPr>
    <p:cSldViewPr showGuides="1">
      <p:cViewPr varScale="1">
        <p:scale>
          <a:sx n="74" d="100"/>
          <a:sy n="74" d="100"/>
        </p:scale>
        <p:origin x="582" y="7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5/27/2017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5/27/2017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3A713B6B-E340-4FC0-A085-B71A4639D1AA}" type="datetime1">
              <a:rPr lang="en-US" smtClean="0"/>
              <a:t>5/27/2017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CB42DF-42F7-4DF8-92F8-78154BDE12B4}" type="datetime1">
              <a:rPr lang="en-US" smtClean="0"/>
              <a:t>5/27/2017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t>5/27/2017</a:t>
            </a:fld>
            <a:endParaRPr/>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A43FAFC5-F11C-4205-99FD-FC66DAA2AE2D}" type="datetime1">
              <a:rPr lang="en-US" smtClean="0"/>
              <a:t>5/27/2017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EFD82905-3DC5-49B9-B8B8-9D80D3609DB5}" type="datetime1">
              <a:rPr lang="en-US" smtClean="0"/>
              <a:t>5/27/2017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59825298-A6F6-4AF2-832C-941EFA52AF9B}" type="datetime1">
              <a:rPr lang="en-US" smtClean="0"/>
              <a:t>5/27/2017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91EE3D8C-3438-4368-AD19-D5CB0C52B1DD}" type="datetime1">
              <a:rPr lang="en-US" smtClean="0"/>
              <a:t>5/27/2017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5A41D785-D6D8-40F1-B2DD-0E2019A27A22}" type="datetime1">
              <a:rPr lang="en-US" smtClean="0"/>
              <a:t>5/27/2017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C05A9A06-02F9-41CB-8208-185A65D60B96}" type="datetime1">
              <a:rPr lang="en-US" smtClean="0"/>
              <a:t>5/27/2017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3E2E051B-B340-4A72-AC7D-8FDFBF03EE12}" type="datetime1">
              <a:rPr lang="en-US" smtClean="0"/>
              <a:t>5/27/2017</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5/27/2017</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800" b="1" dirty="0" smtClean="0"/>
              <a:t>Compromises that Ensnare</a:t>
            </a:r>
            <a:endParaRPr lang="en-US" sz="4800" b="1" dirty="0"/>
          </a:p>
        </p:txBody>
      </p:sp>
      <p:sp>
        <p:nvSpPr>
          <p:cNvPr id="4" name="Subtitle 3"/>
          <p:cNvSpPr>
            <a:spLocks noGrp="1"/>
          </p:cNvSpPr>
          <p:nvPr>
            <p:ph type="subTitle" idx="1"/>
          </p:nvPr>
        </p:nvSpPr>
        <p:spPr/>
        <p:txBody>
          <a:bodyPr/>
          <a:lstStyle/>
          <a:p>
            <a:r>
              <a:rPr lang="it-IT" dirty="0" smtClean="0"/>
              <a:t>Encounter Service 27 May 2017</a:t>
            </a:r>
          </a:p>
          <a:p>
            <a:r>
              <a:rPr lang="it-IT" dirty="0" smtClean="0"/>
              <a:t>Cecil Ang</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1. Marrying </a:t>
            </a:r>
            <a:r>
              <a:rPr lang="en-SG" b="1" dirty="0"/>
              <a:t>foreign wives</a:t>
            </a:r>
            <a:endParaRPr b="1" dirty="0"/>
          </a:p>
        </p:txBody>
      </p:sp>
      <p:sp>
        <p:nvSpPr>
          <p:cNvPr id="3" name="Content Placeholder 2"/>
          <p:cNvSpPr>
            <a:spLocks noGrp="1"/>
          </p:cNvSpPr>
          <p:nvPr>
            <p:ph sz="half" idx="1"/>
          </p:nvPr>
        </p:nvSpPr>
        <p:spPr>
          <a:xfrm>
            <a:off x="1979613" y="1828800"/>
            <a:ext cx="9299375" cy="4419600"/>
          </a:xfrm>
        </p:spPr>
        <p:txBody>
          <a:bodyPr>
            <a:normAutofit/>
          </a:bodyPr>
          <a:lstStyle/>
          <a:p>
            <a:r>
              <a:rPr lang="en-SG" dirty="0" smtClean="0"/>
              <a:t>Modern </a:t>
            </a:r>
            <a:r>
              <a:rPr lang="en-SG" dirty="0"/>
              <a:t>day equivalent: </a:t>
            </a:r>
            <a:r>
              <a:rPr lang="en-SG" dirty="0" smtClean="0"/>
              <a:t>to </a:t>
            </a:r>
            <a:r>
              <a:rPr lang="en-SG" dirty="0"/>
              <a:t>be unequally yoked with </a:t>
            </a:r>
            <a:r>
              <a:rPr lang="en-SG" dirty="0" smtClean="0"/>
              <a:t>unbelievers.  </a:t>
            </a:r>
          </a:p>
          <a:p>
            <a:pPr marL="0" indent="0">
              <a:buNone/>
            </a:pPr>
            <a:endParaRPr lang="en-SG" dirty="0"/>
          </a:p>
          <a:p>
            <a:pPr marL="0" indent="0">
              <a:buNone/>
            </a:pPr>
            <a:r>
              <a:rPr lang="en-SG" dirty="0"/>
              <a:t>Do not be unequally yoked with unbelievers. For what partnership has righteousness with lawlessness? Or what fellowship has light with darkness</a:t>
            </a:r>
            <a:r>
              <a:rPr lang="en-SG" dirty="0" smtClean="0"/>
              <a:t>?                2 </a:t>
            </a:r>
            <a:r>
              <a:rPr lang="en-SG" dirty="0" err="1" smtClean="0"/>
              <a:t>Cor</a:t>
            </a:r>
            <a:r>
              <a:rPr lang="en-SG" dirty="0" smtClean="0"/>
              <a:t> 6:14 ESV</a:t>
            </a:r>
          </a:p>
          <a:p>
            <a:pPr marL="0" indent="0">
              <a:buNone/>
            </a:pPr>
            <a:r>
              <a:rPr lang="en-SG" dirty="0"/>
              <a:t>For how do you know, wife, whether you will save your husband? Or how do you know, husband, whether you will save your wife</a:t>
            </a:r>
            <a:r>
              <a:rPr lang="en-SG" dirty="0" smtClean="0"/>
              <a:t>?					1 </a:t>
            </a:r>
            <a:r>
              <a:rPr lang="en-SG" dirty="0" err="1" smtClean="0"/>
              <a:t>Cor</a:t>
            </a:r>
            <a:r>
              <a:rPr lang="en-SG" dirty="0" smtClean="0"/>
              <a:t> 7:16 ESV</a:t>
            </a:r>
            <a:endParaRPr lang="en-SG" dirty="0"/>
          </a:p>
        </p:txBody>
      </p:sp>
    </p:spTree>
    <p:extLst>
      <p:ext uri="{BB962C8B-B14F-4D97-AF65-F5344CB8AC3E}">
        <p14:creationId xmlns:p14="http://schemas.microsoft.com/office/powerpoint/2010/main" val="303892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SG" b="1" dirty="0"/>
              <a:t>2</a:t>
            </a:r>
            <a:r>
              <a:rPr lang="en-SG" b="1" dirty="0" smtClean="0"/>
              <a:t>. </a:t>
            </a:r>
            <a:r>
              <a:rPr lang="en-SG" b="1" dirty="0"/>
              <a:t>Offering sacrifices at the high places </a:t>
            </a:r>
            <a:endParaRPr b="1" dirty="0"/>
          </a:p>
        </p:txBody>
      </p:sp>
      <p:sp>
        <p:nvSpPr>
          <p:cNvPr id="3" name="Content Placeholder 2"/>
          <p:cNvSpPr>
            <a:spLocks noGrp="1"/>
          </p:cNvSpPr>
          <p:nvPr>
            <p:ph sz="half" idx="1"/>
          </p:nvPr>
        </p:nvSpPr>
        <p:spPr>
          <a:xfrm>
            <a:off x="1979613" y="1828800"/>
            <a:ext cx="9299375" cy="4419600"/>
          </a:xfrm>
        </p:spPr>
        <p:txBody>
          <a:bodyPr>
            <a:normAutofit/>
          </a:bodyPr>
          <a:lstStyle/>
          <a:p>
            <a:pPr lvl="0"/>
            <a:r>
              <a:rPr lang="en-SG" dirty="0"/>
              <a:t>Mentioned 117 times; a high place was a localized or regional worship </a:t>
            </a:r>
            <a:r>
              <a:rPr lang="en-SG" dirty="0" err="1"/>
              <a:t>center</a:t>
            </a:r>
            <a:r>
              <a:rPr lang="en-SG" dirty="0"/>
              <a:t> (enclosed stepped platform) dedicated to a god. Worship at these local shrines often included making sacrifices, burning incense, and holding feasts or </a:t>
            </a:r>
            <a:r>
              <a:rPr lang="en-SG" dirty="0" smtClean="0"/>
              <a:t>festivals.</a:t>
            </a:r>
            <a:endParaRPr lang="en-SG" dirty="0"/>
          </a:p>
        </p:txBody>
      </p:sp>
      <p:pic>
        <p:nvPicPr>
          <p:cNvPr id="4" name="Picture 3"/>
          <p:cNvPicPr>
            <a:picLocks noChangeAspect="1"/>
          </p:cNvPicPr>
          <p:nvPr/>
        </p:nvPicPr>
        <p:blipFill>
          <a:blip r:embed="rId2"/>
          <a:stretch>
            <a:fillRect/>
          </a:stretch>
        </p:blipFill>
        <p:spPr>
          <a:xfrm>
            <a:off x="7462564" y="3871156"/>
            <a:ext cx="3430141" cy="2605844"/>
          </a:xfrm>
          <a:prstGeom prst="rect">
            <a:avLst/>
          </a:prstGeom>
        </p:spPr>
      </p:pic>
    </p:spTree>
    <p:extLst>
      <p:ext uri="{BB962C8B-B14F-4D97-AF65-F5344CB8AC3E}">
        <p14:creationId xmlns:p14="http://schemas.microsoft.com/office/powerpoint/2010/main" val="149465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SG" b="1" dirty="0"/>
              <a:t>2</a:t>
            </a:r>
            <a:r>
              <a:rPr lang="en-SG" b="1" dirty="0" smtClean="0"/>
              <a:t>. </a:t>
            </a:r>
            <a:r>
              <a:rPr lang="en-SG" b="1" dirty="0"/>
              <a:t>Offering sacrifices at the high places </a:t>
            </a:r>
            <a:endParaRPr b="1" dirty="0"/>
          </a:p>
        </p:txBody>
      </p:sp>
      <p:sp>
        <p:nvSpPr>
          <p:cNvPr id="3" name="Content Placeholder 2"/>
          <p:cNvSpPr>
            <a:spLocks noGrp="1"/>
          </p:cNvSpPr>
          <p:nvPr>
            <p:ph sz="half" idx="1"/>
          </p:nvPr>
        </p:nvSpPr>
        <p:spPr>
          <a:xfrm>
            <a:off x="1979613" y="1828800"/>
            <a:ext cx="9299375" cy="4419600"/>
          </a:xfrm>
        </p:spPr>
        <p:txBody>
          <a:bodyPr>
            <a:normAutofit/>
          </a:bodyPr>
          <a:lstStyle/>
          <a:p>
            <a:pPr lvl="0"/>
            <a:r>
              <a:rPr lang="en-SG" dirty="0"/>
              <a:t>There was the temptation for the Israelites to adopt local pagan </a:t>
            </a:r>
            <a:r>
              <a:rPr lang="en-SG" dirty="0" smtClean="0"/>
              <a:t>beliefs </a:t>
            </a:r>
            <a:r>
              <a:rPr lang="en-SG" dirty="0"/>
              <a:t>and </a:t>
            </a:r>
            <a:r>
              <a:rPr lang="en-SG" dirty="0" smtClean="0"/>
              <a:t>practices.  </a:t>
            </a:r>
            <a:r>
              <a:rPr lang="en-SG" dirty="0"/>
              <a:t>That’s why when the Israelites conquered the Promised Land, they were told to destroy </a:t>
            </a:r>
            <a:r>
              <a:rPr lang="en-SG" dirty="0" smtClean="0"/>
              <a:t>the </a:t>
            </a:r>
            <a:r>
              <a:rPr lang="en-SG" dirty="0"/>
              <a:t>high places used by the pagan </a:t>
            </a:r>
            <a:r>
              <a:rPr lang="en-SG" dirty="0" smtClean="0"/>
              <a:t>cultures.</a:t>
            </a:r>
          </a:p>
          <a:p>
            <a:pPr marL="0" lvl="0" indent="0">
              <a:buNone/>
            </a:pPr>
            <a:endParaRPr lang="en-SG" dirty="0"/>
          </a:p>
          <a:p>
            <a:pPr marL="0" lvl="0" indent="0">
              <a:buNone/>
            </a:pPr>
            <a:r>
              <a:rPr lang="en-SG" b="1" baseline="30000" dirty="0"/>
              <a:t> </a:t>
            </a:r>
            <a:r>
              <a:rPr lang="en-SG" dirty="0"/>
              <a:t>“Speak to the people of Israel and say to them, When you pass over the Jordan into the land of Canaan, </a:t>
            </a:r>
            <a:r>
              <a:rPr lang="en-SG" dirty="0" smtClean="0"/>
              <a:t>then</a:t>
            </a:r>
            <a:r>
              <a:rPr lang="en-SG" dirty="0"/>
              <a:t> you shall drive out all the inhabitants of the land from before you and destroy all their figured stones and destroy all their metal images and demolish all their high places. </a:t>
            </a:r>
            <a:r>
              <a:rPr lang="en-SG" dirty="0" smtClean="0"/>
              <a:t>  </a:t>
            </a:r>
            <a:r>
              <a:rPr lang="en-SG" dirty="0" err="1" smtClean="0"/>
              <a:t>Num</a:t>
            </a:r>
            <a:r>
              <a:rPr lang="en-SG" dirty="0" smtClean="0"/>
              <a:t> 33:51-52 ESV</a:t>
            </a:r>
            <a:endParaRPr lang="en-SG" dirty="0"/>
          </a:p>
        </p:txBody>
      </p:sp>
    </p:spTree>
    <p:extLst>
      <p:ext uri="{BB962C8B-B14F-4D97-AF65-F5344CB8AC3E}">
        <p14:creationId xmlns:p14="http://schemas.microsoft.com/office/powerpoint/2010/main" val="291692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SG" b="1" dirty="0"/>
              <a:t>2</a:t>
            </a:r>
            <a:r>
              <a:rPr lang="en-SG" b="1" dirty="0" smtClean="0"/>
              <a:t>. </a:t>
            </a:r>
            <a:r>
              <a:rPr lang="en-SG" b="1" dirty="0"/>
              <a:t>Offering sacrifices at the high places </a:t>
            </a:r>
            <a:endParaRPr b="1" dirty="0"/>
          </a:p>
        </p:txBody>
      </p:sp>
      <p:sp>
        <p:nvSpPr>
          <p:cNvPr id="3" name="Content Placeholder 2"/>
          <p:cNvSpPr>
            <a:spLocks noGrp="1"/>
          </p:cNvSpPr>
          <p:nvPr>
            <p:ph sz="half" idx="1"/>
          </p:nvPr>
        </p:nvSpPr>
        <p:spPr>
          <a:xfrm>
            <a:off x="1979613" y="1828800"/>
            <a:ext cx="9299375" cy="4419600"/>
          </a:xfrm>
        </p:spPr>
        <p:txBody>
          <a:bodyPr>
            <a:normAutofit/>
          </a:bodyPr>
          <a:lstStyle/>
          <a:p>
            <a:pPr lvl="0"/>
            <a:r>
              <a:rPr lang="en-SG" dirty="0"/>
              <a:t>What about today? Some Christians treat Jesus as one of the gods they worship while also worshipping other saints or gods from other cultures.   </a:t>
            </a:r>
          </a:p>
          <a:p>
            <a:pPr marL="0" lvl="0" indent="0">
              <a:buNone/>
            </a:pPr>
            <a:r>
              <a:rPr lang="en-SG" b="1" baseline="30000" dirty="0"/>
              <a:t> </a:t>
            </a:r>
            <a:endParaRPr lang="en-SG" dirty="0"/>
          </a:p>
        </p:txBody>
      </p:sp>
      <p:pic>
        <p:nvPicPr>
          <p:cNvPr id="5" name="Picture 4"/>
          <p:cNvPicPr>
            <a:picLocks noChangeAspect="1"/>
          </p:cNvPicPr>
          <p:nvPr/>
        </p:nvPicPr>
        <p:blipFill>
          <a:blip r:embed="rId2"/>
          <a:stretch>
            <a:fillRect/>
          </a:stretch>
        </p:blipFill>
        <p:spPr>
          <a:xfrm>
            <a:off x="-10498138" y="-4533900"/>
            <a:ext cx="6637020" cy="3185160"/>
          </a:xfrm>
          <a:prstGeom prst="rect">
            <a:avLst/>
          </a:prstGeom>
        </p:spPr>
      </p:pic>
      <p:pic>
        <p:nvPicPr>
          <p:cNvPr id="6" name="Picture 5"/>
          <p:cNvPicPr>
            <a:picLocks noChangeAspect="1"/>
          </p:cNvPicPr>
          <p:nvPr/>
        </p:nvPicPr>
        <p:blipFill>
          <a:blip r:embed="rId3"/>
          <a:stretch>
            <a:fillRect/>
          </a:stretch>
        </p:blipFill>
        <p:spPr>
          <a:xfrm>
            <a:off x="2494012" y="3425898"/>
            <a:ext cx="5760640" cy="2756877"/>
          </a:xfrm>
          <a:prstGeom prst="rect">
            <a:avLst/>
          </a:prstGeom>
        </p:spPr>
      </p:pic>
    </p:spTree>
    <p:extLst>
      <p:ext uri="{BB962C8B-B14F-4D97-AF65-F5344CB8AC3E}">
        <p14:creationId xmlns:p14="http://schemas.microsoft.com/office/powerpoint/2010/main" val="85361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188640"/>
            <a:ext cx="9144001" cy="1219200"/>
          </a:xfrm>
        </p:spPr>
        <p:txBody>
          <a:bodyPr>
            <a:normAutofit/>
          </a:bodyPr>
          <a:lstStyle/>
          <a:p>
            <a:pPr lvl="0"/>
            <a:r>
              <a:rPr lang="en-SG" b="1" dirty="0"/>
              <a:t>2</a:t>
            </a:r>
            <a:r>
              <a:rPr lang="en-SG" b="1" dirty="0" smtClean="0"/>
              <a:t>. </a:t>
            </a:r>
            <a:r>
              <a:rPr lang="en-SG" b="1" dirty="0"/>
              <a:t>Offering sacrifices at the high places </a:t>
            </a:r>
            <a:endParaRPr b="1" dirty="0"/>
          </a:p>
        </p:txBody>
      </p:sp>
      <p:sp>
        <p:nvSpPr>
          <p:cNvPr id="3" name="Content Placeholder 2"/>
          <p:cNvSpPr>
            <a:spLocks noGrp="1"/>
          </p:cNvSpPr>
          <p:nvPr>
            <p:ph sz="half" idx="1"/>
          </p:nvPr>
        </p:nvSpPr>
        <p:spPr>
          <a:xfrm>
            <a:off x="1979613" y="1628800"/>
            <a:ext cx="9443391" cy="4419600"/>
          </a:xfrm>
        </p:spPr>
        <p:txBody>
          <a:bodyPr>
            <a:noAutofit/>
          </a:bodyPr>
          <a:lstStyle/>
          <a:p>
            <a:pPr marL="0" indent="0">
              <a:buNone/>
            </a:pPr>
            <a:r>
              <a:rPr lang="en-SG" dirty="0"/>
              <a:t>“You shall have no other gods before me. You shall not make for yourself a carved image, or any likeness of anything that is in heaven above, or that is in the earth beneath, or that is in the water under the earth. </a:t>
            </a:r>
            <a:r>
              <a:rPr lang="en-SG" b="1" baseline="30000" dirty="0"/>
              <a:t> </a:t>
            </a:r>
            <a:r>
              <a:rPr lang="en-SG" dirty="0"/>
              <a:t>You shall not bow down to them or serve them, for I the </a:t>
            </a:r>
            <a:r>
              <a:rPr lang="en-SG" cap="small" dirty="0"/>
              <a:t>Lord</a:t>
            </a:r>
            <a:r>
              <a:rPr lang="en-SG" dirty="0"/>
              <a:t> your God am a jealous God, visiting the iniquity of the fathers on the children to the third and the fourth generation of those who hate me, but showing steadfast love to thousands of those who love me and keep my commandments.”  </a:t>
            </a:r>
            <a:r>
              <a:rPr lang="en-SG" dirty="0" smtClean="0"/>
              <a:t>					Ex </a:t>
            </a:r>
            <a:r>
              <a:rPr lang="en-SG" dirty="0"/>
              <a:t>20:3-6 ESV</a:t>
            </a:r>
            <a:endParaRPr lang="en-SG" dirty="0"/>
          </a:p>
        </p:txBody>
      </p:sp>
    </p:spTree>
    <p:extLst>
      <p:ext uri="{BB962C8B-B14F-4D97-AF65-F5344CB8AC3E}">
        <p14:creationId xmlns:p14="http://schemas.microsoft.com/office/powerpoint/2010/main" val="341852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188640"/>
            <a:ext cx="9144001" cy="1219200"/>
          </a:xfrm>
        </p:spPr>
        <p:txBody>
          <a:bodyPr>
            <a:normAutofit/>
          </a:bodyPr>
          <a:lstStyle/>
          <a:p>
            <a:pPr lvl="0"/>
            <a:r>
              <a:rPr lang="en-SG" b="1" dirty="0"/>
              <a:t>2</a:t>
            </a:r>
            <a:r>
              <a:rPr lang="en-SG" b="1" dirty="0" smtClean="0"/>
              <a:t>. </a:t>
            </a:r>
            <a:r>
              <a:rPr lang="en-SG" b="1" dirty="0"/>
              <a:t>Offering sacrifices at the high places </a:t>
            </a:r>
            <a:endParaRPr b="1" dirty="0"/>
          </a:p>
        </p:txBody>
      </p:sp>
      <p:sp>
        <p:nvSpPr>
          <p:cNvPr id="3" name="Content Placeholder 2"/>
          <p:cNvSpPr>
            <a:spLocks noGrp="1"/>
          </p:cNvSpPr>
          <p:nvPr>
            <p:ph sz="half" idx="1"/>
          </p:nvPr>
        </p:nvSpPr>
        <p:spPr>
          <a:xfrm>
            <a:off x="1979613" y="1628800"/>
            <a:ext cx="9443391" cy="4419600"/>
          </a:xfrm>
        </p:spPr>
        <p:txBody>
          <a:bodyPr>
            <a:noAutofit/>
          </a:bodyPr>
          <a:lstStyle/>
          <a:p>
            <a:pPr marL="223200" indent="-223200"/>
            <a:r>
              <a:rPr lang="en-SG" dirty="0"/>
              <a:t>Other modern day equivalents: Believers sometimes succumb to today’s “ism-idols” such as </a:t>
            </a:r>
            <a:r>
              <a:rPr lang="en-SG" dirty="0" smtClean="0"/>
              <a:t>me-ism, materialism or hedonism</a:t>
            </a:r>
          </a:p>
          <a:p>
            <a:pPr marL="223200" indent="-223200">
              <a:buNone/>
            </a:pPr>
            <a:r>
              <a:rPr lang="en-SG" dirty="0" smtClean="0"/>
              <a:t>   But </a:t>
            </a:r>
            <a:r>
              <a:rPr lang="en-SG" dirty="0"/>
              <a:t>understand this that in the last days there will come times of difficulty. For people will be </a:t>
            </a:r>
            <a:r>
              <a:rPr lang="en-SG" dirty="0">
                <a:solidFill>
                  <a:srgbClr val="FFFF00"/>
                </a:solidFill>
              </a:rPr>
              <a:t>lovers of self, lovers </a:t>
            </a:r>
            <a:r>
              <a:rPr lang="en-SG" dirty="0" smtClean="0">
                <a:solidFill>
                  <a:srgbClr val="FFFF00"/>
                </a:solidFill>
              </a:rPr>
              <a:t>of money</a:t>
            </a:r>
            <a:r>
              <a:rPr lang="en-SG" dirty="0"/>
              <a:t>, proud, arrogant, abusive, disobedient to their </a:t>
            </a:r>
            <a:r>
              <a:rPr lang="en-SG" dirty="0" smtClean="0"/>
              <a:t>parents</a:t>
            </a:r>
            <a:r>
              <a:rPr lang="en-SG" dirty="0"/>
              <a:t>, ungrateful, unholy,</a:t>
            </a:r>
            <a:r>
              <a:rPr lang="en-SG" baseline="30000" dirty="0"/>
              <a:t> </a:t>
            </a:r>
            <a:r>
              <a:rPr lang="en-SG" dirty="0"/>
              <a:t>heartless, unappeasable, slanderous, without self-control, brutal, not loving good, treacherous, reckless, swollen with conceit, </a:t>
            </a:r>
            <a:r>
              <a:rPr lang="en-SG" dirty="0">
                <a:solidFill>
                  <a:srgbClr val="FFFF00"/>
                </a:solidFill>
              </a:rPr>
              <a:t>lovers of pleasure</a:t>
            </a:r>
            <a:r>
              <a:rPr lang="en-SG" dirty="0">
                <a:solidFill>
                  <a:srgbClr val="FF0000"/>
                </a:solidFill>
              </a:rPr>
              <a:t> </a:t>
            </a:r>
            <a:r>
              <a:rPr lang="en-SG" dirty="0"/>
              <a:t>rather than lovers of God, having the appearance of godliness, but denying its power. Avoid such people. </a:t>
            </a:r>
            <a:r>
              <a:rPr lang="en-SG" dirty="0" smtClean="0"/>
              <a:t>	       							2 </a:t>
            </a:r>
            <a:r>
              <a:rPr lang="en-SG" dirty="0"/>
              <a:t>Tim 3:1-5 ESV  </a:t>
            </a:r>
          </a:p>
        </p:txBody>
      </p:sp>
    </p:spTree>
    <p:extLst>
      <p:ext uri="{BB962C8B-B14F-4D97-AF65-F5344CB8AC3E}">
        <p14:creationId xmlns:p14="http://schemas.microsoft.com/office/powerpoint/2010/main" val="312045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SG" b="1" dirty="0" smtClean="0"/>
              <a:t>Discipleship Journal Readers’ Survey</a:t>
            </a:r>
            <a:endParaRPr b="1" dirty="0"/>
          </a:p>
        </p:txBody>
      </p:sp>
      <p:sp>
        <p:nvSpPr>
          <p:cNvPr id="3" name="Content Placeholder 2"/>
          <p:cNvSpPr>
            <a:spLocks noGrp="1"/>
          </p:cNvSpPr>
          <p:nvPr>
            <p:ph sz="half" idx="1"/>
          </p:nvPr>
        </p:nvSpPr>
        <p:spPr>
          <a:xfrm>
            <a:off x="1979613" y="1828800"/>
            <a:ext cx="9299375" cy="4419600"/>
          </a:xfrm>
        </p:spPr>
        <p:txBody>
          <a:bodyPr>
            <a:normAutofit lnSpcReduction="10000"/>
          </a:bodyPr>
          <a:lstStyle/>
          <a:p>
            <a:pPr marL="0" indent="0">
              <a:buNone/>
            </a:pPr>
            <a:r>
              <a:rPr lang="en-SG" dirty="0"/>
              <a:t>Survey respondents noted temptations were more potent when they </a:t>
            </a:r>
            <a:endParaRPr lang="en-SG" dirty="0" smtClean="0"/>
          </a:p>
          <a:p>
            <a:r>
              <a:rPr lang="en-SG" dirty="0" smtClean="0"/>
              <a:t>neglect </a:t>
            </a:r>
            <a:r>
              <a:rPr lang="en-SG" dirty="0"/>
              <a:t>their time with God (81 percent</a:t>
            </a:r>
            <a:r>
              <a:rPr lang="en-SG" dirty="0" smtClean="0"/>
              <a:t>)</a:t>
            </a:r>
          </a:p>
          <a:p>
            <a:r>
              <a:rPr lang="en-SG" dirty="0" smtClean="0"/>
              <a:t>were </a:t>
            </a:r>
            <a:r>
              <a:rPr lang="en-SG" dirty="0"/>
              <a:t>physically tired (57 percent</a:t>
            </a:r>
            <a:r>
              <a:rPr lang="en-SG" dirty="0" smtClean="0"/>
              <a:t>)</a:t>
            </a:r>
          </a:p>
          <a:p>
            <a:pPr marL="0" indent="0">
              <a:buNone/>
            </a:pPr>
            <a:r>
              <a:rPr lang="en-SG" dirty="0" smtClean="0"/>
              <a:t>Resisting </a:t>
            </a:r>
            <a:r>
              <a:rPr lang="en-SG" dirty="0"/>
              <a:t>temptation was accomplished by </a:t>
            </a:r>
            <a:endParaRPr lang="en-SG" dirty="0" smtClean="0"/>
          </a:p>
          <a:p>
            <a:r>
              <a:rPr lang="en-SG" dirty="0" smtClean="0"/>
              <a:t>prayer </a:t>
            </a:r>
            <a:r>
              <a:rPr lang="en-SG" dirty="0"/>
              <a:t>(84 percent</a:t>
            </a:r>
            <a:r>
              <a:rPr lang="en-SG" dirty="0" smtClean="0"/>
              <a:t>)</a:t>
            </a:r>
          </a:p>
          <a:p>
            <a:r>
              <a:rPr lang="en-SG" dirty="0" smtClean="0"/>
              <a:t>avoiding </a:t>
            </a:r>
            <a:r>
              <a:rPr lang="en-SG" dirty="0"/>
              <a:t>compromising situations (76 percent</a:t>
            </a:r>
            <a:r>
              <a:rPr lang="en-SG" dirty="0" smtClean="0"/>
              <a:t>)</a:t>
            </a:r>
          </a:p>
          <a:p>
            <a:r>
              <a:rPr lang="en-SG" dirty="0" smtClean="0"/>
              <a:t>Bible </a:t>
            </a:r>
            <a:r>
              <a:rPr lang="en-SG" dirty="0"/>
              <a:t>study (66 percent</a:t>
            </a:r>
            <a:r>
              <a:rPr lang="en-SG" dirty="0" smtClean="0"/>
              <a:t>)</a:t>
            </a:r>
          </a:p>
          <a:p>
            <a:r>
              <a:rPr lang="en-SG" dirty="0" smtClean="0"/>
              <a:t>being </a:t>
            </a:r>
            <a:r>
              <a:rPr lang="en-SG" dirty="0"/>
              <a:t>accountable to someone (52 percent</a:t>
            </a:r>
            <a:r>
              <a:rPr lang="en-SG" dirty="0" smtClean="0"/>
              <a:t>)</a:t>
            </a:r>
            <a:endParaRPr lang="en-SG" dirty="0"/>
          </a:p>
          <a:p>
            <a:pPr lvl="0"/>
            <a:endParaRPr lang="en-SG" dirty="0"/>
          </a:p>
        </p:txBody>
      </p:sp>
    </p:spTree>
    <p:extLst>
      <p:ext uri="{BB962C8B-B14F-4D97-AF65-F5344CB8AC3E}">
        <p14:creationId xmlns:p14="http://schemas.microsoft.com/office/powerpoint/2010/main" val="287300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SG" b="1" dirty="0" smtClean="0"/>
              <a:t>Applications</a:t>
            </a:r>
            <a:endParaRPr b="1" dirty="0"/>
          </a:p>
        </p:txBody>
      </p:sp>
      <p:sp>
        <p:nvSpPr>
          <p:cNvPr id="3" name="Content Placeholder 2"/>
          <p:cNvSpPr>
            <a:spLocks noGrp="1"/>
          </p:cNvSpPr>
          <p:nvPr>
            <p:ph sz="half" idx="1"/>
          </p:nvPr>
        </p:nvSpPr>
        <p:spPr>
          <a:xfrm>
            <a:off x="1979613" y="1828800"/>
            <a:ext cx="9299375" cy="4419600"/>
          </a:xfrm>
        </p:spPr>
        <p:txBody>
          <a:bodyPr>
            <a:normAutofit/>
          </a:bodyPr>
          <a:lstStyle/>
          <a:p>
            <a:pPr marL="457200" lvl="0" indent="-457200">
              <a:buFont typeface="+mj-lt"/>
              <a:buAutoNum type="arabicPeriod"/>
            </a:pPr>
            <a:r>
              <a:rPr lang="en-SG" dirty="0" smtClean="0"/>
              <a:t>Which nature are you feeding each day?  </a:t>
            </a:r>
          </a:p>
          <a:p>
            <a:pPr marL="919162" lvl="1" indent="-457200"/>
            <a:r>
              <a:rPr lang="en-SG" dirty="0" smtClean="0"/>
              <a:t>Places/Sites you frequent</a:t>
            </a:r>
          </a:p>
          <a:p>
            <a:pPr marL="919162" lvl="1" indent="-457200"/>
            <a:r>
              <a:rPr lang="en-SG" dirty="0" smtClean="0"/>
              <a:t>People you associate </a:t>
            </a:r>
          </a:p>
          <a:p>
            <a:pPr marL="919162" lvl="1" indent="-457200"/>
            <a:endParaRPr lang="en-SG" dirty="0"/>
          </a:p>
          <a:p>
            <a:pPr marL="457200" indent="-457200">
              <a:buFont typeface="+mj-lt"/>
              <a:buAutoNum type="arabicPeriod"/>
            </a:pPr>
            <a:r>
              <a:rPr lang="en-SG" dirty="0" smtClean="0"/>
              <a:t>Are you addicted to things you cannot control?</a:t>
            </a:r>
          </a:p>
          <a:p>
            <a:pPr marL="919162" lvl="1" indent="-457200"/>
            <a:r>
              <a:rPr lang="en-SG" dirty="0" smtClean="0"/>
              <a:t>Pornography</a:t>
            </a:r>
          </a:p>
          <a:p>
            <a:pPr marL="919162" lvl="1" indent="-457200"/>
            <a:r>
              <a:rPr lang="en-SG" dirty="0" smtClean="0"/>
              <a:t>Drugs/cigarettes/alcohol</a:t>
            </a:r>
          </a:p>
          <a:p>
            <a:pPr marL="919162" lvl="1" indent="-457200"/>
            <a:r>
              <a:rPr lang="en-SG" smtClean="0"/>
              <a:t>Gambling </a:t>
            </a:r>
          </a:p>
          <a:p>
            <a:pPr marL="461962" lvl="1" indent="0">
              <a:buNone/>
            </a:pPr>
            <a:endParaRPr lang="en-SG" dirty="0"/>
          </a:p>
        </p:txBody>
      </p:sp>
    </p:spTree>
    <p:extLst>
      <p:ext uri="{BB962C8B-B14F-4D97-AF65-F5344CB8AC3E}">
        <p14:creationId xmlns:p14="http://schemas.microsoft.com/office/powerpoint/2010/main" val="198614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t>1 Kings 3:1-15 ESV</a:t>
            </a:r>
            <a:endParaRPr lang="en-US" b="1" dirty="0"/>
          </a:p>
        </p:txBody>
      </p:sp>
      <p:sp>
        <p:nvSpPr>
          <p:cNvPr id="14" name="Content Placeholder 13"/>
          <p:cNvSpPr>
            <a:spLocks noGrp="1"/>
          </p:cNvSpPr>
          <p:nvPr>
            <p:ph idx="1"/>
          </p:nvPr>
        </p:nvSpPr>
        <p:spPr/>
        <p:txBody>
          <a:bodyPr>
            <a:normAutofit/>
          </a:bodyPr>
          <a:lstStyle/>
          <a:p>
            <a:pPr marL="0" indent="0">
              <a:buNone/>
            </a:pPr>
            <a:r>
              <a:rPr lang="en-SG" dirty="0"/>
              <a:t>Solomon made a </a:t>
            </a:r>
            <a:r>
              <a:rPr lang="en-SG" dirty="0">
                <a:solidFill>
                  <a:srgbClr val="FFFF00"/>
                </a:solidFill>
              </a:rPr>
              <a:t>marriage alliance with Pharaoh king of Egypt</a:t>
            </a:r>
            <a:r>
              <a:rPr lang="en-SG" dirty="0"/>
              <a:t>. He took Pharaoh's daughter and brought her into the city of David until he had finished building his own house and the house of the </a:t>
            </a:r>
            <a:r>
              <a:rPr lang="en-SG" cap="small" dirty="0"/>
              <a:t>Lord</a:t>
            </a:r>
            <a:r>
              <a:rPr lang="en-SG" dirty="0"/>
              <a:t> and the wall around Jerusalem. </a:t>
            </a:r>
            <a:r>
              <a:rPr lang="en-SG" b="1" baseline="30000" dirty="0"/>
              <a:t>2 </a:t>
            </a:r>
            <a:r>
              <a:rPr lang="en-SG" dirty="0"/>
              <a:t>The people were sacrificing at the high places, however, because no house had yet been built for the name of the </a:t>
            </a:r>
            <a:r>
              <a:rPr lang="en-SG" cap="small" dirty="0" smtClean="0"/>
              <a:t>Lord</a:t>
            </a:r>
            <a:r>
              <a:rPr lang="en-SG" dirty="0" smtClean="0"/>
              <a:t>.  </a:t>
            </a:r>
            <a:r>
              <a:rPr lang="en-SG" b="1" baseline="30000" dirty="0" smtClean="0"/>
              <a:t>3</a:t>
            </a:r>
            <a:r>
              <a:rPr lang="en-SG" b="1" baseline="30000" dirty="0"/>
              <a:t> </a:t>
            </a:r>
            <a:r>
              <a:rPr lang="en-SG" dirty="0"/>
              <a:t>Solomon loved the </a:t>
            </a:r>
            <a:r>
              <a:rPr lang="en-SG" cap="small" dirty="0"/>
              <a:t>Lord</a:t>
            </a:r>
            <a:r>
              <a:rPr lang="en-SG" dirty="0"/>
              <a:t>, walking in the statutes of David his father, only he sacrificed and </a:t>
            </a:r>
            <a:r>
              <a:rPr lang="en-SG" dirty="0">
                <a:solidFill>
                  <a:srgbClr val="FFFF00"/>
                </a:solidFill>
              </a:rPr>
              <a:t>made offerings at the high places</a:t>
            </a:r>
            <a:r>
              <a:rPr lang="en-SG" dirty="0"/>
              <a:t>. </a:t>
            </a:r>
            <a:r>
              <a:rPr lang="en-SG" b="1" baseline="30000" dirty="0"/>
              <a:t>4 </a:t>
            </a:r>
            <a:r>
              <a:rPr lang="en-SG" dirty="0"/>
              <a:t>And the king went to Gibeon to sacrifice there, for that was the great high place. Solomon used to offer a thousand burnt offerings on that altar. </a:t>
            </a:r>
            <a:r>
              <a:rPr lang="en-SG" b="1" baseline="30000" dirty="0"/>
              <a:t>5 </a:t>
            </a:r>
            <a:r>
              <a:rPr lang="en-SG" dirty="0"/>
              <a:t>At Gibeon the </a:t>
            </a:r>
            <a:r>
              <a:rPr lang="en-SG" cap="small" dirty="0"/>
              <a:t>Lord</a:t>
            </a:r>
            <a:r>
              <a:rPr lang="en-SG" dirty="0"/>
              <a:t> appeared to Solomon in a dream by night, and God said, “Ask what I shall give you.” </a:t>
            </a:r>
            <a:endParaRPr lang="en-US" dirty="0"/>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77620" y="116632"/>
            <a:ext cx="9144001" cy="1219200"/>
          </a:xfrm>
        </p:spPr>
        <p:txBody>
          <a:bodyPr/>
          <a:lstStyle/>
          <a:p>
            <a:r>
              <a:rPr lang="en-US" b="1" dirty="0" smtClean="0"/>
              <a:t>1 Kings 3:1-15 ESV</a:t>
            </a:r>
            <a:endParaRPr lang="en-US" b="1" dirty="0"/>
          </a:p>
        </p:txBody>
      </p:sp>
      <p:sp>
        <p:nvSpPr>
          <p:cNvPr id="14" name="Content Placeholder 13"/>
          <p:cNvSpPr>
            <a:spLocks noGrp="1"/>
          </p:cNvSpPr>
          <p:nvPr>
            <p:ph idx="1"/>
          </p:nvPr>
        </p:nvSpPr>
        <p:spPr>
          <a:xfrm>
            <a:off x="1975628" y="1484784"/>
            <a:ext cx="9144001" cy="4419600"/>
          </a:xfrm>
        </p:spPr>
        <p:txBody>
          <a:bodyPr>
            <a:noAutofit/>
          </a:bodyPr>
          <a:lstStyle/>
          <a:p>
            <a:pPr marL="0" indent="0">
              <a:buNone/>
            </a:pPr>
            <a:r>
              <a:rPr lang="en-SG" b="1" baseline="30000" dirty="0"/>
              <a:t>6 </a:t>
            </a:r>
            <a:r>
              <a:rPr lang="en-SG" dirty="0"/>
              <a:t>And Solomon said, “You have shown great and steadfast love to your servant David my father, because he walked before you in faithfulness, in righteousness, and in uprightness of heart toward you. And you have kept for him this great and steadfast love and have given him a son to sit on his throne this day. </a:t>
            </a:r>
            <a:r>
              <a:rPr lang="en-SG" b="1" baseline="30000" dirty="0"/>
              <a:t>7 </a:t>
            </a:r>
            <a:r>
              <a:rPr lang="en-SG" dirty="0"/>
              <a:t>And now, O </a:t>
            </a:r>
            <a:r>
              <a:rPr lang="en-SG" cap="small" dirty="0"/>
              <a:t>Lord</a:t>
            </a:r>
            <a:r>
              <a:rPr lang="en-SG" dirty="0"/>
              <a:t> my God, you have made your servant king in place of David my father, although I am but a little child. I do not know how to go out or come in. </a:t>
            </a:r>
            <a:r>
              <a:rPr lang="en-SG" b="1" baseline="30000" dirty="0"/>
              <a:t>8 </a:t>
            </a:r>
            <a:r>
              <a:rPr lang="en-SG" dirty="0"/>
              <a:t>And your servant is in the midst of your people whom you have chosen, a great people, too many to be numbered or counted for multitude. </a:t>
            </a:r>
            <a:r>
              <a:rPr lang="en-SG" b="1" baseline="30000" dirty="0"/>
              <a:t>9 </a:t>
            </a:r>
            <a:r>
              <a:rPr lang="en-SG" dirty="0"/>
              <a:t>Give your servant therefore an understanding mind to govern your people, that I may discern between good and evil, for who is able to govern this your great people</a:t>
            </a:r>
            <a:r>
              <a:rPr lang="en-SG" dirty="0" smtClean="0"/>
              <a:t>?”  </a:t>
            </a:r>
            <a:r>
              <a:rPr lang="en-SG" b="1" baseline="30000" dirty="0" smtClean="0"/>
              <a:t>10</a:t>
            </a:r>
            <a:r>
              <a:rPr lang="en-SG" b="1" baseline="30000" dirty="0"/>
              <a:t> </a:t>
            </a:r>
            <a:r>
              <a:rPr lang="en-SG" dirty="0"/>
              <a:t>It pleased the Lord that Solomon had asked this.</a:t>
            </a:r>
            <a:endParaRPr lang="en-US" dirty="0"/>
          </a:p>
        </p:txBody>
      </p:sp>
    </p:spTree>
    <p:extLst>
      <p:ext uri="{BB962C8B-B14F-4D97-AF65-F5344CB8AC3E}">
        <p14:creationId xmlns:p14="http://schemas.microsoft.com/office/powerpoint/2010/main" val="319600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77620" y="116632"/>
            <a:ext cx="9144001" cy="1219200"/>
          </a:xfrm>
        </p:spPr>
        <p:txBody>
          <a:bodyPr/>
          <a:lstStyle/>
          <a:p>
            <a:r>
              <a:rPr lang="en-US" b="1" dirty="0" smtClean="0"/>
              <a:t>1 Kings 3:1-15 ESV</a:t>
            </a:r>
            <a:endParaRPr lang="en-US" b="1" dirty="0"/>
          </a:p>
        </p:txBody>
      </p:sp>
      <p:sp>
        <p:nvSpPr>
          <p:cNvPr id="14" name="Content Placeholder 13"/>
          <p:cNvSpPr>
            <a:spLocks noGrp="1"/>
          </p:cNvSpPr>
          <p:nvPr>
            <p:ph idx="1"/>
          </p:nvPr>
        </p:nvSpPr>
        <p:spPr>
          <a:xfrm>
            <a:off x="1975628" y="1484784"/>
            <a:ext cx="9144001" cy="4419600"/>
          </a:xfrm>
        </p:spPr>
        <p:txBody>
          <a:bodyPr>
            <a:noAutofit/>
          </a:bodyPr>
          <a:lstStyle/>
          <a:p>
            <a:pPr marL="0" indent="0">
              <a:buNone/>
            </a:pPr>
            <a:r>
              <a:rPr lang="en-SG" b="1" baseline="30000" dirty="0"/>
              <a:t>11 </a:t>
            </a:r>
            <a:r>
              <a:rPr lang="en-SG" dirty="0"/>
              <a:t>And God said to him, “Because you have asked this, and have not asked for yourself long life or riches or the life of your enemies, but have asked for yourself understanding to discern what is right, </a:t>
            </a:r>
            <a:r>
              <a:rPr lang="en-SG" b="1" baseline="30000" dirty="0"/>
              <a:t>12 </a:t>
            </a:r>
            <a:r>
              <a:rPr lang="en-SG" dirty="0"/>
              <a:t>behold, I now do according to your word. Behold, I give you a wise and discerning mind, so that none like you has been before you and none like you shall arise after you. </a:t>
            </a:r>
            <a:r>
              <a:rPr lang="en-SG" b="1" baseline="30000" dirty="0"/>
              <a:t>13 </a:t>
            </a:r>
            <a:r>
              <a:rPr lang="en-SG" dirty="0"/>
              <a:t>I give you also what you have not asked, both riches and </a:t>
            </a:r>
            <a:r>
              <a:rPr lang="en-SG" dirty="0" err="1"/>
              <a:t>honor</a:t>
            </a:r>
            <a:r>
              <a:rPr lang="en-SG" dirty="0"/>
              <a:t>, so that no other king shall compare with you, all your days. </a:t>
            </a:r>
            <a:r>
              <a:rPr lang="en-SG" b="1" baseline="30000" dirty="0"/>
              <a:t>14 </a:t>
            </a:r>
            <a:r>
              <a:rPr lang="en-SG" dirty="0"/>
              <a:t>And </a:t>
            </a:r>
            <a:r>
              <a:rPr lang="en-SG" dirty="0">
                <a:solidFill>
                  <a:srgbClr val="FFFF00"/>
                </a:solidFill>
              </a:rPr>
              <a:t>if you will walk in my ways, keeping my statutes and my commandments, as your father David walked, then I will lengthen your days</a:t>
            </a:r>
            <a:r>
              <a:rPr lang="en-SG" dirty="0" smtClean="0"/>
              <a:t>.” </a:t>
            </a:r>
            <a:r>
              <a:rPr lang="en-SG" b="1" baseline="30000" dirty="0" smtClean="0"/>
              <a:t>15</a:t>
            </a:r>
            <a:r>
              <a:rPr lang="en-SG" b="1" baseline="30000" dirty="0"/>
              <a:t> </a:t>
            </a:r>
            <a:r>
              <a:rPr lang="en-SG" dirty="0"/>
              <a:t>And Solomon awoke, and behold, it was a dream. Then he came to Jerusalem and stood before the ark of the covenant of the Lord, and offered up burnt offerings and peace offerings, and made a feast for all his servants. </a:t>
            </a:r>
            <a:endParaRPr lang="en-US" dirty="0"/>
          </a:p>
        </p:txBody>
      </p:sp>
    </p:spTree>
    <p:extLst>
      <p:ext uri="{BB962C8B-B14F-4D97-AF65-F5344CB8AC3E}">
        <p14:creationId xmlns:p14="http://schemas.microsoft.com/office/powerpoint/2010/main" val="2266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Our choices now determine our future</a:t>
            </a:r>
            <a:endParaRPr b="1" dirty="0"/>
          </a:p>
        </p:txBody>
      </p:sp>
      <p:sp>
        <p:nvSpPr>
          <p:cNvPr id="3" name="Content Placeholder 2"/>
          <p:cNvSpPr>
            <a:spLocks noGrp="1"/>
          </p:cNvSpPr>
          <p:nvPr>
            <p:ph sz="half" idx="1"/>
          </p:nvPr>
        </p:nvSpPr>
        <p:spPr>
          <a:xfrm>
            <a:off x="1979613" y="1828800"/>
            <a:ext cx="9299375" cy="4419600"/>
          </a:xfrm>
        </p:spPr>
        <p:txBody>
          <a:bodyPr>
            <a:normAutofit/>
          </a:bodyPr>
          <a:lstStyle/>
          <a:p>
            <a:pPr marL="0" indent="0">
              <a:buNone/>
            </a:pPr>
            <a:r>
              <a:rPr lang="en-SG" dirty="0" smtClean="0"/>
              <a:t>Solomon’s choices have lasting repercussions:</a:t>
            </a:r>
          </a:p>
          <a:p>
            <a:pPr marL="0" indent="0">
              <a:buNone/>
            </a:pPr>
            <a:endParaRPr lang="en-SG" dirty="0" smtClean="0"/>
          </a:p>
        </p:txBody>
      </p:sp>
      <p:graphicFrame>
        <p:nvGraphicFramePr>
          <p:cNvPr id="4" name="Table 3"/>
          <p:cNvGraphicFramePr>
            <a:graphicFrameLocks noGrp="1"/>
          </p:cNvGraphicFramePr>
          <p:nvPr>
            <p:extLst>
              <p:ext uri="{D42A27DB-BD31-4B8C-83A1-F6EECF244321}">
                <p14:modId xmlns:p14="http://schemas.microsoft.com/office/powerpoint/2010/main" val="1428467337"/>
              </p:ext>
            </p:extLst>
          </p:nvPr>
        </p:nvGraphicFramePr>
        <p:xfrm>
          <a:off x="2133970" y="2420888"/>
          <a:ext cx="8989642" cy="1859280"/>
        </p:xfrm>
        <a:graphic>
          <a:graphicData uri="http://schemas.openxmlformats.org/drawingml/2006/table">
            <a:tbl>
              <a:tblPr firstRow="1" bandRow="1">
                <a:tableStyleId>{5C22544A-7EE6-4342-B048-85BDC9FD1C3A}</a:tableStyleId>
              </a:tblPr>
              <a:tblGrid>
                <a:gridCol w="4176466"/>
                <a:gridCol w="4813176"/>
              </a:tblGrid>
              <a:tr h="370840">
                <a:tc>
                  <a:txBody>
                    <a:bodyPr/>
                    <a:lstStyle/>
                    <a:p>
                      <a:r>
                        <a:rPr lang="en-SG" sz="2200" dirty="0" smtClean="0"/>
                        <a:t>Positive (Spiritual)</a:t>
                      </a:r>
                      <a:endParaRPr lang="en-SG" sz="2200" dirty="0"/>
                    </a:p>
                  </a:txBody>
                  <a:tcPr/>
                </a:tc>
                <a:tc>
                  <a:txBody>
                    <a:bodyPr/>
                    <a:lstStyle/>
                    <a:p>
                      <a:r>
                        <a:rPr lang="en-SG" sz="2200" dirty="0" smtClean="0"/>
                        <a:t>Negative (Fleshly)</a:t>
                      </a:r>
                      <a:endParaRPr lang="en-SG" sz="2200" dirty="0"/>
                    </a:p>
                  </a:txBody>
                  <a:tcPr/>
                </a:tc>
              </a:tr>
              <a:tr h="370840">
                <a:tc>
                  <a:txBody>
                    <a:bodyPr/>
                    <a:lstStyle/>
                    <a:p>
                      <a:pPr marL="0" indent="0">
                        <a:buFont typeface="+mj-lt"/>
                        <a:buNone/>
                      </a:pPr>
                      <a:r>
                        <a:rPr lang="en-SG" sz="2200" dirty="0" smtClean="0"/>
                        <a:t>Requested</a:t>
                      </a:r>
                      <a:r>
                        <a:rPr lang="en-SG" sz="2200" baseline="0" dirty="0" smtClean="0"/>
                        <a:t> for an understanding mind (v 9)</a:t>
                      </a:r>
                    </a:p>
                    <a:p>
                      <a:pPr marL="800100" lvl="1" indent="-342900">
                        <a:buFont typeface="Arial" panose="020B0604020202020204" pitchFamily="34" charset="0"/>
                        <a:buChar char="•"/>
                      </a:pPr>
                      <a:r>
                        <a:rPr lang="en-SG" sz="2200" baseline="0" dirty="0" smtClean="0"/>
                        <a:t>Riches (bonus)</a:t>
                      </a:r>
                    </a:p>
                    <a:p>
                      <a:pPr marL="800100" lvl="1" indent="-342900">
                        <a:buFont typeface="Arial" panose="020B0604020202020204" pitchFamily="34" charset="0"/>
                        <a:buChar char="•"/>
                      </a:pPr>
                      <a:r>
                        <a:rPr lang="en-SG" sz="2200" baseline="0" dirty="0" smtClean="0"/>
                        <a:t>Honour (bonus)</a:t>
                      </a:r>
                      <a:endParaRPr lang="en-SG" sz="2200" dirty="0"/>
                    </a:p>
                  </a:txBody>
                  <a:tcPr/>
                </a:tc>
                <a:tc>
                  <a:txBody>
                    <a:bodyPr/>
                    <a:lstStyle/>
                    <a:p>
                      <a:pPr marL="457200" lvl="0" indent="-457200">
                        <a:buFont typeface="+mj-lt"/>
                        <a:buAutoNum type="arabicPeriod"/>
                      </a:pPr>
                      <a:r>
                        <a:rPr lang="en-SG" sz="2200" dirty="0" smtClean="0"/>
                        <a:t>Marrying foreign wives (v 1)</a:t>
                      </a:r>
                    </a:p>
                    <a:p>
                      <a:pPr marL="457200" lvl="0" indent="-457200">
                        <a:buFont typeface="+mj-lt"/>
                        <a:buAutoNum type="arabicPeriod"/>
                      </a:pPr>
                      <a:r>
                        <a:rPr lang="en-SG" sz="2200" dirty="0" smtClean="0"/>
                        <a:t>Offering sacrifices at the high places (v 3</a:t>
                      </a:r>
                      <a:r>
                        <a:rPr lang="en-SG" sz="2200" dirty="0" smtClean="0"/>
                        <a:t>)</a:t>
                      </a:r>
                      <a:endParaRPr lang="en-SG" sz="2200" dirty="0" smtClean="0"/>
                    </a:p>
                  </a:txBody>
                  <a:tcPr/>
                </a:tc>
              </a:tr>
            </a:tbl>
          </a:graphicData>
        </a:graphic>
      </p:graphicFrame>
      <p:sp>
        <p:nvSpPr>
          <p:cNvPr id="5" name="TextBox 4"/>
          <p:cNvSpPr txBox="1"/>
          <p:nvPr/>
        </p:nvSpPr>
        <p:spPr>
          <a:xfrm>
            <a:off x="2133970" y="4941168"/>
            <a:ext cx="8989642" cy="1569660"/>
          </a:xfrm>
          <a:prstGeom prst="rect">
            <a:avLst/>
          </a:prstGeom>
          <a:noFill/>
        </p:spPr>
        <p:txBody>
          <a:bodyPr wrap="square" rtlCol="0">
            <a:spAutoFit/>
          </a:bodyPr>
          <a:lstStyle/>
          <a:p>
            <a:r>
              <a:rPr lang="en-SG" sz="2400" dirty="0"/>
              <a:t>“If you will walk in my ways, keeping my statutes and my commandments, as your father David walked, then I will lengthen your days.”</a:t>
            </a:r>
            <a:r>
              <a:rPr lang="en-SG" sz="2400" b="1" dirty="0"/>
              <a:t> </a:t>
            </a:r>
            <a:r>
              <a:rPr lang="en-SG" sz="2400" dirty="0"/>
              <a:t>(v 14)</a:t>
            </a:r>
          </a:p>
          <a:p>
            <a:endParaRPr lang="en-SG" sz="2400" dirty="0"/>
          </a:p>
        </p:txBody>
      </p:sp>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1. Marrying </a:t>
            </a:r>
            <a:r>
              <a:rPr lang="en-SG" b="1" dirty="0"/>
              <a:t>foreign wives</a:t>
            </a:r>
            <a:endParaRPr b="1" dirty="0"/>
          </a:p>
        </p:txBody>
      </p:sp>
      <p:sp>
        <p:nvSpPr>
          <p:cNvPr id="3" name="Content Placeholder 2"/>
          <p:cNvSpPr>
            <a:spLocks noGrp="1"/>
          </p:cNvSpPr>
          <p:nvPr>
            <p:ph sz="half" idx="1"/>
          </p:nvPr>
        </p:nvSpPr>
        <p:spPr>
          <a:xfrm>
            <a:off x="1979613" y="1828800"/>
            <a:ext cx="9299375" cy="4419600"/>
          </a:xfrm>
        </p:spPr>
        <p:txBody>
          <a:bodyPr>
            <a:normAutofit/>
          </a:bodyPr>
          <a:lstStyle/>
          <a:p>
            <a:pPr lvl="0"/>
            <a:r>
              <a:rPr lang="en-SG" dirty="0"/>
              <a:t>Treaties &amp; alliances between monarchs were often consummated through exchange of daughters as wives</a:t>
            </a:r>
          </a:p>
          <a:p>
            <a:pPr lvl="0"/>
            <a:r>
              <a:rPr lang="en-SG" dirty="0"/>
              <a:t>Occurred during the reign of pharaoh </a:t>
            </a:r>
            <a:r>
              <a:rPr lang="en-SG" dirty="0" err="1"/>
              <a:t>Siamun</a:t>
            </a:r>
            <a:r>
              <a:rPr lang="en-SG" dirty="0"/>
              <a:t>, </a:t>
            </a:r>
            <a:r>
              <a:rPr lang="en-SG" dirty="0" err="1"/>
              <a:t>Tanite</a:t>
            </a:r>
            <a:r>
              <a:rPr lang="en-SG" dirty="0"/>
              <a:t> dynasty; it could have been arranged by David for Solomon as he enjoyed friendly relations with Egypt before his death</a:t>
            </a:r>
          </a:p>
          <a:p>
            <a:pPr lvl="0"/>
            <a:r>
              <a:rPr lang="en-SG" dirty="0"/>
              <a:t>Her dowry included yielding Gezer to </a:t>
            </a:r>
            <a:r>
              <a:rPr lang="en-SG" dirty="0" smtClean="0"/>
              <a:t>Solomon (1 Kg 9:16); </a:t>
            </a:r>
            <a:r>
              <a:rPr lang="en-SG" dirty="0"/>
              <a:t>the marriage song of Ps 45 could have been composed in commemoration of this royal </a:t>
            </a:r>
            <a:r>
              <a:rPr lang="en-SG" dirty="0" smtClean="0"/>
              <a:t>wedding</a:t>
            </a:r>
            <a:endParaRPr lang="en-SG" dirty="0"/>
          </a:p>
        </p:txBody>
      </p:sp>
    </p:spTree>
    <p:extLst>
      <p:ext uri="{BB962C8B-B14F-4D97-AF65-F5344CB8AC3E}">
        <p14:creationId xmlns:p14="http://schemas.microsoft.com/office/powerpoint/2010/main" val="5955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1. Marrying </a:t>
            </a:r>
            <a:r>
              <a:rPr lang="en-SG" b="1" dirty="0"/>
              <a:t>foreign wives</a:t>
            </a:r>
            <a:endParaRPr b="1" dirty="0"/>
          </a:p>
        </p:txBody>
      </p:sp>
      <p:sp>
        <p:nvSpPr>
          <p:cNvPr id="3" name="Content Placeholder 2"/>
          <p:cNvSpPr>
            <a:spLocks noGrp="1"/>
          </p:cNvSpPr>
          <p:nvPr>
            <p:ph sz="half" idx="1"/>
          </p:nvPr>
        </p:nvSpPr>
        <p:spPr>
          <a:xfrm>
            <a:off x="1979613" y="1828800"/>
            <a:ext cx="9299375" cy="4419600"/>
          </a:xfrm>
        </p:spPr>
        <p:txBody>
          <a:bodyPr>
            <a:normAutofit/>
          </a:bodyPr>
          <a:lstStyle/>
          <a:p>
            <a:pPr marL="0" lvl="0" indent="0">
              <a:buNone/>
            </a:pPr>
            <a:r>
              <a:rPr lang="en-SG" dirty="0"/>
              <a:t>When the </a:t>
            </a:r>
            <a:r>
              <a:rPr lang="en-SG" cap="small" dirty="0"/>
              <a:t>Lord</a:t>
            </a:r>
            <a:r>
              <a:rPr lang="en-SG" dirty="0"/>
              <a:t> your God brings you into the land that you are entering to take possession of it, and clears away many nations before you, </a:t>
            </a:r>
            <a:r>
              <a:rPr lang="en-SG" dirty="0" smtClean="0"/>
              <a:t>...</a:t>
            </a:r>
            <a:r>
              <a:rPr lang="en-SG" dirty="0"/>
              <a:t> You shall make no covenant with them and show no mercy to them</a:t>
            </a:r>
            <a:r>
              <a:rPr lang="en-SG" dirty="0" smtClean="0"/>
              <a:t>. You </a:t>
            </a:r>
            <a:r>
              <a:rPr lang="en-SG" dirty="0"/>
              <a:t>shall not intermarry with them, giving your daughters to their sons or taking their daughters for your sons, </a:t>
            </a:r>
            <a:r>
              <a:rPr lang="en-SG" b="1" baseline="30000" dirty="0"/>
              <a:t>4 </a:t>
            </a:r>
            <a:r>
              <a:rPr lang="en-SG" dirty="0"/>
              <a:t>for they would turn away your sons from following me, to serve other gods. Then the anger of the </a:t>
            </a:r>
            <a:r>
              <a:rPr lang="en-SG" cap="small" dirty="0"/>
              <a:t>Lord</a:t>
            </a:r>
            <a:r>
              <a:rPr lang="en-SG" dirty="0"/>
              <a:t> would be kindled against you, and he would destroy you quickly. </a:t>
            </a:r>
            <a:r>
              <a:rPr lang="en-SG" b="1" baseline="30000" dirty="0"/>
              <a:t>5 </a:t>
            </a:r>
            <a:r>
              <a:rPr lang="en-SG" dirty="0"/>
              <a:t>But thus shall you deal with them: you shall break down their altars and dash in pieces their pillars and chop down their </a:t>
            </a:r>
            <a:r>
              <a:rPr lang="en-SG" dirty="0" err="1"/>
              <a:t>Asherim</a:t>
            </a:r>
            <a:r>
              <a:rPr lang="en-SG" dirty="0"/>
              <a:t> and burn their carved images with fire</a:t>
            </a:r>
            <a:r>
              <a:rPr lang="en-SG" dirty="0" smtClean="0"/>
              <a:t>.                               				    </a:t>
            </a:r>
            <a:r>
              <a:rPr lang="en-SG" dirty="0" err="1" smtClean="0"/>
              <a:t>Deut</a:t>
            </a:r>
            <a:r>
              <a:rPr lang="en-SG" dirty="0" smtClean="0"/>
              <a:t> 7:1-5 ESV</a:t>
            </a:r>
            <a:endParaRPr lang="en-SG" dirty="0"/>
          </a:p>
        </p:txBody>
      </p:sp>
    </p:spTree>
    <p:extLst>
      <p:ext uri="{BB962C8B-B14F-4D97-AF65-F5344CB8AC3E}">
        <p14:creationId xmlns:p14="http://schemas.microsoft.com/office/powerpoint/2010/main" val="188154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1. Marrying </a:t>
            </a:r>
            <a:r>
              <a:rPr lang="en-SG" b="1" dirty="0"/>
              <a:t>foreign wives</a:t>
            </a:r>
            <a:endParaRPr b="1" dirty="0"/>
          </a:p>
        </p:txBody>
      </p:sp>
      <p:sp>
        <p:nvSpPr>
          <p:cNvPr id="3" name="Content Placeholder 2"/>
          <p:cNvSpPr>
            <a:spLocks noGrp="1"/>
          </p:cNvSpPr>
          <p:nvPr>
            <p:ph sz="half" idx="1"/>
          </p:nvPr>
        </p:nvSpPr>
        <p:spPr>
          <a:xfrm>
            <a:off x="1979613" y="1828800"/>
            <a:ext cx="9299375" cy="4419600"/>
          </a:xfrm>
        </p:spPr>
        <p:txBody>
          <a:bodyPr>
            <a:normAutofit fontScale="92500" lnSpcReduction="10000"/>
          </a:bodyPr>
          <a:lstStyle/>
          <a:p>
            <a:pPr lvl="0"/>
            <a:r>
              <a:rPr lang="en-SG" dirty="0" smtClean="0"/>
              <a:t>Solomon </a:t>
            </a:r>
            <a:r>
              <a:rPr lang="en-SG" dirty="0"/>
              <a:t>loved foreign </a:t>
            </a:r>
            <a:r>
              <a:rPr lang="en-SG" dirty="0" smtClean="0"/>
              <a:t>women; </a:t>
            </a:r>
            <a:r>
              <a:rPr lang="en-SG" dirty="0"/>
              <a:t>he had already married </a:t>
            </a:r>
            <a:r>
              <a:rPr lang="en-SG" dirty="0" err="1"/>
              <a:t>Naamah</a:t>
            </a:r>
            <a:r>
              <a:rPr lang="en-SG" dirty="0"/>
              <a:t> the </a:t>
            </a:r>
            <a:r>
              <a:rPr lang="en-SG" dirty="0" err="1"/>
              <a:t>Ammonitess</a:t>
            </a:r>
            <a:r>
              <a:rPr lang="en-SG" dirty="0"/>
              <a:t> whom he had a son named </a:t>
            </a:r>
            <a:r>
              <a:rPr lang="en-SG" dirty="0" err="1"/>
              <a:t>Rehoboam</a:t>
            </a:r>
            <a:r>
              <a:rPr lang="en-SG" dirty="0"/>
              <a:t> (1 Kg 14:21</a:t>
            </a:r>
            <a:r>
              <a:rPr lang="en-SG" dirty="0" smtClean="0"/>
              <a:t>)</a:t>
            </a:r>
          </a:p>
          <a:p>
            <a:pPr marL="0" lvl="0" indent="0">
              <a:buNone/>
            </a:pPr>
            <a:r>
              <a:rPr lang="en-SG" dirty="0"/>
              <a:t>Now King Solomon loved many foreign women, along with the daughter of Pharaoh: Moabite, Ammonite, Edomite, </a:t>
            </a:r>
            <a:r>
              <a:rPr lang="en-SG" dirty="0" err="1"/>
              <a:t>Sidonian</a:t>
            </a:r>
            <a:r>
              <a:rPr lang="en-SG" dirty="0"/>
              <a:t>, and Hittite women, </a:t>
            </a:r>
            <a:r>
              <a:rPr lang="en-SG" b="1" baseline="30000" dirty="0"/>
              <a:t>2 </a:t>
            </a:r>
            <a:r>
              <a:rPr lang="en-SG" dirty="0"/>
              <a:t>from the nations concerning which the </a:t>
            </a:r>
            <a:r>
              <a:rPr lang="en-SG" cap="small" dirty="0"/>
              <a:t>Lord</a:t>
            </a:r>
            <a:r>
              <a:rPr lang="en-SG" dirty="0"/>
              <a:t> had said to the people of Israel, “You shall not enter into marriage with them, neither shall they with you, for surely they will turn away your heart after their gods.” Solomon clung to these in love. </a:t>
            </a:r>
            <a:r>
              <a:rPr lang="en-SG" b="1" baseline="30000" dirty="0"/>
              <a:t>3 </a:t>
            </a:r>
            <a:r>
              <a:rPr lang="en-SG" dirty="0"/>
              <a:t>He had 700 wives, who were princesses, and 300 concubines. And his wives turned away his heart</a:t>
            </a:r>
            <a:r>
              <a:rPr lang="en-SG" dirty="0" smtClean="0"/>
              <a:t>. </a:t>
            </a:r>
            <a:r>
              <a:rPr lang="en-SG" b="1" baseline="30000" dirty="0"/>
              <a:t>4 </a:t>
            </a:r>
            <a:r>
              <a:rPr lang="en-SG" dirty="0">
                <a:solidFill>
                  <a:srgbClr val="FFFF00"/>
                </a:solidFill>
              </a:rPr>
              <a:t>For when Solomon was old his wives turned away his heart after other gods, and his heart was not wholly true to the </a:t>
            </a:r>
            <a:r>
              <a:rPr lang="en-SG" cap="small" dirty="0">
                <a:solidFill>
                  <a:srgbClr val="FFFF00"/>
                </a:solidFill>
              </a:rPr>
              <a:t>Lord</a:t>
            </a:r>
            <a:r>
              <a:rPr lang="en-SG" dirty="0">
                <a:solidFill>
                  <a:srgbClr val="FFFF00"/>
                </a:solidFill>
              </a:rPr>
              <a:t> his God, as was the heart of David his father</a:t>
            </a:r>
            <a:r>
              <a:rPr lang="en-SG" dirty="0"/>
              <a:t>.</a:t>
            </a:r>
            <a:r>
              <a:rPr lang="en-SG" dirty="0" smtClean="0"/>
              <a:t> </a:t>
            </a:r>
            <a:r>
              <a:rPr lang="en-SG" dirty="0" smtClean="0"/>
              <a:t>						</a:t>
            </a:r>
            <a:r>
              <a:rPr lang="en-SG" dirty="0" smtClean="0"/>
              <a:t>                             1 </a:t>
            </a:r>
            <a:r>
              <a:rPr lang="en-SG" dirty="0" smtClean="0"/>
              <a:t>Kg </a:t>
            </a:r>
            <a:r>
              <a:rPr lang="en-SG" dirty="0" smtClean="0"/>
              <a:t>11:1-4 </a:t>
            </a:r>
            <a:r>
              <a:rPr lang="en-SG" dirty="0" smtClean="0"/>
              <a:t>ESV</a:t>
            </a:r>
            <a:endParaRPr lang="en-SG" dirty="0"/>
          </a:p>
        </p:txBody>
      </p:sp>
    </p:spTree>
    <p:extLst>
      <p:ext uri="{BB962C8B-B14F-4D97-AF65-F5344CB8AC3E}">
        <p14:creationId xmlns:p14="http://schemas.microsoft.com/office/powerpoint/2010/main" val="97442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1. Marrying </a:t>
            </a:r>
            <a:r>
              <a:rPr lang="en-SG" b="1" dirty="0"/>
              <a:t>foreign wives</a:t>
            </a:r>
            <a:endParaRPr b="1" dirty="0"/>
          </a:p>
        </p:txBody>
      </p:sp>
      <p:sp>
        <p:nvSpPr>
          <p:cNvPr id="3" name="Content Placeholder 2"/>
          <p:cNvSpPr>
            <a:spLocks noGrp="1"/>
          </p:cNvSpPr>
          <p:nvPr>
            <p:ph sz="half" idx="1"/>
          </p:nvPr>
        </p:nvSpPr>
        <p:spPr>
          <a:xfrm>
            <a:off x="1979613" y="1828800"/>
            <a:ext cx="9299375" cy="4419600"/>
          </a:xfrm>
        </p:spPr>
        <p:txBody>
          <a:bodyPr>
            <a:normAutofit/>
          </a:bodyPr>
          <a:lstStyle/>
          <a:p>
            <a:pPr lvl="0"/>
            <a:r>
              <a:rPr lang="en-SG" dirty="0" smtClean="0"/>
              <a:t>All of us have 2 natures residing within us – the sinful nature and the spiritual nature.</a:t>
            </a:r>
          </a:p>
          <a:p>
            <a:pPr marL="0" indent="0">
              <a:buNone/>
            </a:pPr>
            <a:r>
              <a:rPr lang="en-SG" dirty="0" smtClean="0"/>
              <a:t>So </a:t>
            </a:r>
            <a:r>
              <a:rPr lang="en-SG" dirty="0"/>
              <a:t>then, brothers, we are debtors, not to the flesh, to live according to the flesh. For if you live according to the flesh you will die, but if by the Spirit you put to death the deeds of the body, you will live.  </a:t>
            </a:r>
            <a:r>
              <a:rPr lang="en-SG" dirty="0" smtClean="0"/>
              <a:t>	               Rom </a:t>
            </a:r>
            <a:r>
              <a:rPr lang="en-SG" dirty="0"/>
              <a:t>8:12-13 ESV</a:t>
            </a:r>
          </a:p>
          <a:p>
            <a:pPr marL="0" indent="0">
              <a:buNone/>
            </a:pPr>
            <a:r>
              <a:rPr lang="en-SG" dirty="0"/>
              <a:t>For the one who sows to his own flesh will from the </a:t>
            </a:r>
            <a:r>
              <a:rPr lang="en-SG" dirty="0" smtClean="0"/>
              <a:t>             flesh </a:t>
            </a:r>
            <a:r>
              <a:rPr lang="en-SG" dirty="0"/>
              <a:t>reap corruption, but the one who sows to the </a:t>
            </a:r>
            <a:r>
              <a:rPr lang="en-SG" dirty="0" smtClean="0"/>
              <a:t>             Spirit </a:t>
            </a:r>
            <a:r>
              <a:rPr lang="en-SG" dirty="0"/>
              <a:t>will from the Spirit reap eternal life. </a:t>
            </a:r>
            <a:r>
              <a:rPr lang="en-SG" dirty="0" smtClean="0"/>
              <a:t> Gal </a:t>
            </a:r>
            <a:r>
              <a:rPr lang="en-SG" dirty="0"/>
              <a:t>6:8 ESV</a:t>
            </a:r>
          </a:p>
        </p:txBody>
      </p:sp>
      <p:pic>
        <p:nvPicPr>
          <p:cNvPr id="4" name="Picture 3"/>
          <p:cNvPicPr>
            <a:picLocks noChangeAspect="1"/>
          </p:cNvPicPr>
          <p:nvPr/>
        </p:nvPicPr>
        <p:blipFill>
          <a:blip r:embed="rId2"/>
          <a:stretch>
            <a:fillRect/>
          </a:stretch>
        </p:blipFill>
        <p:spPr>
          <a:xfrm>
            <a:off x="10093325" y="3905250"/>
            <a:ext cx="2095500" cy="2952750"/>
          </a:xfrm>
          <a:prstGeom prst="rect">
            <a:avLst/>
          </a:prstGeom>
        </p:spPr>
      </p:pic>
    </p:spTree>
    <p:extLst>
      <p:ext uri="{BB962C8B-B14F-4D97-AF65-F5344CB8AC3E}">
        <p14:creationId xmlns:p14="http://schemas.microsoft.com/office/powerpoint/2010/main" val="40657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2.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C5BB1-9D2C-412A-AE6C-0FC75190A4CE}">
  <ds:schemaRefs>
    <ds:schemaRef ds:uri="http://schemas.openxmlformats.org/package/2006/metadata/core-properties"/>
    <ds:schemaRef ds:uri="40262f94-9f35-4ac3-9a90-690165a166b7"/>
    <ds:schemaRef ds:uri="http://purl.org/dc/dcmitype/"/>
    <ds:schemaRef ds:uri="http://purl.org/dc/terms/"/>
    <ds:schemaRef ds:uri="http://schemas.microsoft.com/office/infopath/2007/PartnerControls"/>
    <ds:schemaRef ds:uri="a4f35948-e619-41b3-aa29-22878b09cfd2"/>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372</TotalTime>
  <Words>549</Words>
  <Application>Microsoft Office PowerPoint</Application>
  <PresentationFormat>Custom</PresentationFormat>
  <Paragraphs>69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Ocean Waves 16x9</vt:lpstr>
      <vt:lpstr>Compromises that Ensnare</vt:lpstr>
      <vt:lpstr>1 Kings 3:1-15 ESV</vt:lpstr>
      <vt:lpstr>1 Kings 3:1-15 ESV</vt:lpstr>
      <vt:lpstr>1 Kings 3:1-15 ESV</vt:lpstr>
      <vt:lpstr>Our choices now determine our future</vt:lpstr>
      <vt:lpstr>1. Marrying foreign wives</vt:lpstr>
      <vt:lpstr>1. Marrying foreign wives</vt:lpstr>
      <vt:lpstr>1. Marrying foreign wives</vt:lpstr>
      <vt:lpstr>1. Marrying foreign wives</vt:lpstr>
      <vt:lpstr>1. Marrying foreign wives</vt:lpstr>
      <vt:lpstr>2. Offering sacrifices at the high places </vt:lpstr>
      <vt:lpstr>2. Offering sacrifices at the high places </vt:lpstr>
      <vt:lpstr>2. Offering sacrifices at the high places </vt:lpstr>
      <vt:lpstr>2. Offering sacrifices at the high places </vt:lpstr>
      <vt:lpstr>2. Offering sacrifices at the high places </vt:lpstr>
      <vt:lpstr>Discipleship Journal Readers’ Survey</vt:lpstr>
      <vt:lpstr>Applications</vt:lpstr>
    </vt:vector>
  </TitlesOfParts>
  <Company>MOE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Compromises that Ensnares</dc:title>
  <dc:creator>Ang Kheng San Cecil</dc:creator>
  <cp:lastModifiedBy>Ang Kheng San Cecil</cp:lastModifiedBy>
  <cp:revision>28</cp:revision>
  <dcterms:created xsi:type="dcterms:W3CDTF">2017-05-10T01:37:12Z</dcterms:created>
  <dcterms:modified xsi:type="dcterms:W3CDTF">2017-05-27T08:20:21Z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